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59" r:id="rId7"/>
    <p:sldId id="264" r:id="rId8"/>
    <p:sldId id="260" r:id="rId9"/>
    <p:sldId id="265" r:id="rId10"/>
    <p:sldId id="261"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C39D8-522C-44E7-AF0D-6EC95EB63131}"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2235917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C39D8-522C-44E7-AF0D-6EC95EB63131}"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321922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C39D8-522C-44E7-AF0D-6EC95EB63131}"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82591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C39D8-522C-44E7-AF0D-6EC95EB63131}"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291986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C39D8-522C-44E7-AF0D-6EC95EB63131}"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348123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C39D8-522C-44E7-AF0D-6EC95EB63131}"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22622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C39D8-522C-44E7-AF0D-6EC95EB63131}" type="datetimeFigureOut">
              <a:rPr lang="en-US" smtClean="0"/>
              <a:pPr/>
              <a:t>9/26/2013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2913508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C39D8-522C-44E7-AF0D-6EC95EB63131}" type="datetimeFigureOut">
              <a:rPr lang="en-US" smtClean="0"/>
              <a:pPr/>
              <a:t>9/26/2013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142803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C39D8-522C-44E7-AF0D-6EC95EB63131}" type="datetimeFigureOut">
              <a:rPr lang="en-US" smtClean="0"/>
              <a:pPr/>
              <a:t>9/26/2013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111754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C39D8-522C-44E7-AF0D-6EC95EB63131}"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2683604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C39D8-522C-44E7-AF0D-6EC95EB63131}"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863B4-E647-4662-BCFA-435DA7CA4BAF}" type="slidenum">
              <a:rPr lang="en-US" smtClean="0"/>
              <a:pPr/>
              <a:t>‹#›</a:t>
            </a:fld>
            <a:endParaRPr lang="en-US"/>
          </a:p>
        </p:txBody>
      </p:sp>
    </p:spTree>
    <p:extLst>
      <p:ext uri="{BB962C8B-B14F-4D97-AF65-F5344CB8AC3E}">
        <p14:creationId xmlns:p14="http://schemas.microsoft.com/office/powerpoint/2010/main" val="36764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C39D8-522C-44E7-AF0D-6EC95EB63131}" type="datetimeFigureOut">
              <a:rPr lang="en-US" smtClean="0"/>
              <a:pPr/>
              <a:t>9/26/2013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863B4-E647-4662-BCFA-435DA7CA4BAF}" type="slidenum">
              <a:rPr lang="en-US" smtClean="0"/>
              <a:pPr/>
              <a:t>‹#›</a:t>
            </a:fld>
            <a:endParaRPr lang="en-US"/>
          </a:p>
        </p:txBody>
      </p:sp>
    </p:spTree>
    <p:extLst>
      <p:ext uri="{BB962C8B-B14F-4D97-AF65-F5344CB8AC3E}">
        <p14:creationId xmlns:p14="http://schemas.microsoft.com/office/powerpoint/2010/main" val="1633341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sa=i&amp;source=images&amp;cd=&amp;cad=rja&amp;docid=DIIYeZyQsFQ5PM&amp;tbnid=lKTOIrH82nwwBM:&amp;ved=0CAgQjRwwAA&amp;url=http://www.dreamstime.com/stock-image-cartoon-bell-ringing-image27919701&amp;ei=uAc-UqzJEIjB4AOfn4CIBA&amp;psig=AFQjCNGv7CL2jd4Br_yctC4SuLzzT7jOqQ&amp;ust=137988332032586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000467"/>
            <a:ext cx="7772400" cy="1390650"/>
          </a:xfrm>
        </p:spPr>
        <p:txBody>
          <a:bodyPr>
            <a:normAutofit fontScale="90000"/>
          </a:bodyPr>
          <a:lstStyle/>
          <a:p>
            <a:r>
              <a:rPr lang="en-US" sz="8000" dirty="0" smtClean="0">
                <a:latin typeface="Comic Sans MS" pitchFamily="66" charset="0"/>
              </a:rPr>
              <a:t>          Bell Ringer </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         </a:t>
            </a:r>
            <a:br>
              <a:rPr lang="en-US" dirty="0" smtClean="0">
                <a:latin typeface="Comic Sans MS" pitchFamily="66" charset="0"/>
              </a:rPr>
            </a:br>
            <a:r>
              <a:rPr lang="en-US" dirty="0" smtClean="0">
                <a:latin typeface="Comic Sans MS" pitchFamily="66" charset="0"/>
              </a:rPr>
              <a:t> </a:t>
            </a:r>
            <a:r>
              <a:rPr lang="en-US" sz="3100" b="1" dirty="0" smtClean="0">
                <a:latin typeface="Comic Sans MS" pitchFamily="66" charset="0"/>
              </a:rPr>
              <a:t>Week </a:t>
            </a:r>
            <a:r>
              <a:rPr lang="en-US" sz="3100" b="1" dirty="0" smtClean="0">
                <a:latin typeface="Comic Sans MS" pitchFamily="66" charset="0"/>
              </a:rPr>
              <a:t>of September </a:t>
            </a:r>
            <a:r>
              <a:rPr lang="en-US" sz="3100" b="1" dirty="0" smtClean="0">
                <a:latin typeface="Comic Sans MS" pitchFamily="66" charset="0"/>
              </a:rPr>
              <a:t>30 - October, </a:t>
            </a:r>
            <a:r>
              <a:rPr lang="en-US" sz="3100" b="1" dirty="0" smtClean="0">
                <a:latin typeface="Comic Sans MS" pitchFamily="66" charset="0"/>
              </a:rPr>
              <a:t>2013</a:t>
            </a:r>
            <a:br>
              <a:rPr lang="en-US" sz="3100" b="1" dirty="0" smtClean="0">
                <a:latin typeface="Comic Sans MS" pitchFamily="66" charset="0"/>
              </a:rPr>
            </a:br>
            <a:r>
              <a:rPr lang="en-US" sz="3100" b="1" dirty="0" smtClean="0">
                <a:latin typeface="Comic Sans MS" pitchFamily="66" charset="0"/>
              </a:rPr>
              <a:t/>
            </a:r>
            <a:br>
              <a:rPr lang="en-US" sz="3100" b="1" dirty="0" smtClean="0">
                <a:latin typeface="Comic Sans MS" pitchFamily="66" charset="0"/>
              </a:rPr>
            </a:br>
            <a:r>
              <a:rPr lang="en-US" sz="3600" dirty="0" smtClean="0">
                <a:latin typeface="Comic Sans MS" pitchFamily="66" charset="0"/>
              </a:rPr>
              <a:t/>
            </a:r>
            <a:br>
              <a:rPr lang="en-US" sz="3600" dirty="0" smtClean="0">
                <a:latin typeface="Comic Sans MS" pitchFamily="66" charset="0"/>
              </a:rPr>
            </a:br>
            <a:r>
              <a:rPr lang="en-US" sz="3600" b="1" dirty="0">
                <a:latin typeface="Comic Sans MS" pitchFamily="66" charset="0"/>
              </a:rPr>
              <a:t/>
            </a:r>
            <a:br>
              <a:rPr lang="en-US" sz="3600" b="1" dirty="0">
                <a:latin typeface="Comic Sans MS" pitchFamily="66" charset="0"/>
              </a:rPr>
            </a:br>
            <a:r>
              <a:rPr lang="en-US" sz="3100" b="1" dirty="0" smtClean="0">
                <a:latin typeface="Comic Sans MS" pitchFamily="66" charset="0"/>
              </a:rPr>
              <a:t>Created by: </a:t>
            </a:r>
            <a:r>
              <a:rPr lang="en-US" sz="3100" b="1" dirty="0" err="1" smtClean="0">
                <a:latin typeface="Comic Sans MS" pitchFamily="66" charset="0"/>
              </a:rPr>
              <a:t>Shavonne</a:t>
            </a:r>
            <a:r>
              <a:rPr lang="en-US" sz="3100" b="1" dirty="0" smtClean="0">
                <a:latin typeface="Comic Sans MS" pitchFamily="66" charset="0"/>
              </a:rPr>
              <a:t> Burrows, </a:t>
            </a:r>
            <a:r>
              <a:rPr lang="en-US" sz="3100" b="1" dirty="0" err="1" smtClean="0">
                <a:latin typeface="Comic Sans MS" pitchFamily="66" charset="0"/>
              </a:rPr>
              <a:t>EdS</a:t>
            </a:r>
            <a:endParaRPr lang="en-US" sz="3100" b="1" dirty="0">
              <a:latin typeface="Comic Sans MS" pitchFamily="66" charset="0"/>
            </a:endParaRPr>
          </a:p>
        </p:txBody>
      </p:sp>
      <p:pic>
        <p:nvPicPr>
          <p:cNvPr id="1026" name="Picture 2" descr="http://thumbs.dreamstime.com/z/cartoon-bell-ringing-2791970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421714">
            <a:off x="392173" y="523921"/>
            <a:ext cx="2695575" cy="2800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624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Comic Sans MS" pitchFamily="66" charset="0"/>
              </a:rPr>
              <a:t>Friday, </a:t>
            </a:r>
            <a:r>
              <a:rPr lang="en-US" b="1" dirty="0" smtClean="0">
                <a:solidFill>
                  <a:srgbClr val="FF0000"/>
                </a:solidFill>
                <a:latin typeface="Comic Sans MS" pitchFamily="66" charset="0"/>
              </a:rPr>
              <a:t>October 4, </a:t>
            </a:r>
            <a:r>
              <a:rPr lang="en-US" b="1" dirty="0" smtClean="0">
                <a:solidFill>
                  <a:srgbClr val="FF0000"/>
                </a:solidFill>
                <a:latin typeface="Comic Sans MS" pitchFamily="66" charset="0"/>
              </a:rPr>
              <a:t>2013</a:t>
            </a:r>
            <a:endParaRPr lang="en-US" b="1" dirty="0">
              <a:solidFill>
                <a:srgbClr val="FF0000"/>
              </a:solidFill>
              <a:latin typeface="Comic Sans MS" pitchFamily="66" charset="0"/>
            </a:endParaRPr>
          </a:p>
        </p:txBody>
      </p:sp>
      <p:sp>
        <p:nvSpPr>
          <p:cNvPr id="3" name="Content Placeholder 2"/>
          <p:cNvSpPr>
            <a:spLocks noGrp="1"/>
          </p:cNvSpPr>
          <p:nvPr>
            <p:ph idx="1"/>
          </p:nvPr>
        </p:nvSpPr>
        <p:spPr/>
        <p:txBody>
          <a:bodyPr>
            <a:normAutofit/>
          </a:bodyPr>
          <a:lstStyle/>
          <a:p>
            <a:pPr marL="0" indent="0" algn="ctr">
              <a:buNone/>
            </a:pPr>
            <a:r>
              <a:rPr lang="en-US" sz="4000" dirty="0" smtClean="0">
                <a:latin typeface="Comic Sans MS" pitchFamily="66" charset="0"/>
              </a:rPr>
              <a:t>Justin made 6 banana shakes for his friends. He used a total of 7.5 bananas. How many bananas did Justin use in each shake?</a:t>
            </a:r>
            <a:endParaRPr lang="en-US" sz="4000" dirty="0">
              <a:latin typeface="Comic Sans MS" pitchFamily="66" charset="0"/>
            </a:endParaRPr>
          </a:p>
        </p:txBody>
      </p:sp>
    </p:spTree>
    <p:extLst>
      <p:ext uri="{BB962C8B-B14F-4D97-AF65-F5344CB8AC3E}">
        <p14:creationId xmlns:p14="http://schemas.microsoft.com/office/powerpoint/2010/main" val="2730981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C000"/>
                </a:solidFill>
              </a:rPr>
              <a:t>Answer for Friday, </a:t>
            </a:r>
            <a:r>
              <a:rPr lang="en-US" b="1" dirty="0" smtClean="0">
                <a:solidFill>
                  <a:srgbClr val="FFC000"/>
                </a:solidFill>
              </a:rPr>
              <a:t>October 4, 2013 </a:t>
            </a:r>
            <a:endParaRPr lang="en-US" b="1" dirty="0">
              <a:solidFill>
                <a:srgbClr val="FFC000"/>
              </a:solidFill>
            </a:endParaRPr>
          </a:p>
        </p:txBody>
      </p:sp>
      <p:sp>
        <p:nvSpPr>
          <p:cNvPr id="3" name="Content Placeholder 2"/>
          <p:cNvSpPr>
            <a:spLocks noGrp="1"/>
          </p:cNvSpPr>
          <p:nvPr>
            <p:ph idx="1"/>
          </p:nvPr>
        </p:nvSpPr>
        <p:spPr>
          <a:xfrm>
            <a:off x="457200" y="2362200"/>
            <a:ext cx="8229600" cy="3763963"/>
          </a:xfrm>
        </p:spPr>
        <p:txBody>
          <a:bodyPr>
            <a:normAutofit/>
          </a:bodyPr>
          <a:lstStyle/>
          <a:p>
            <a:pPr marL="0" indent="0" algn="ctr">
              <a:buNone/>
            </a:pPr>
            <a:r>
              <a:rPr lang="en-US" sz="15000" smtClean="0">
                <a:latin typeface="Comic Sans MS" pitchFamily="66" charset="0"/>
              </a:rPr>
              <a:t>1.25</a:t>
            </a:r>
            <a:endParaRPr lang="en-US" sz="15000" dirty="0">
              <a:latin typeface="Comic Sans MS" pitchFamily="66" charset="0"/>
            </a:endParaRPr>
          </a:p>
        </p:txBody>
      </p:sp>
    </p:spTree>
    <p:extLst>
      <p:ext uri="{BB962C8B-B14F-4D97-AF65-F5344CB8AC3E}">
        <p14:creationId xmlns:p14="http://schemas.microsoft.com/office/powerpoint/2010/main" val="2882374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smtClean="0">
                <a:solidFill>
                  <a:srgbClr val="FF0000"/>
                </a:solidFill>
                <a:latin typeface="Comic Sans MS" pitchFamily="66" charset="0"/>
              </a:rPr>
              <a:t>Monday, September </a:t>
            </a:r>
            <a:r>
              <a:rPr lang="en-US" b="1" dirty="0" smtClean="0">
                <a:solidFill>
                  <a:srgbClr val="FF0000"/>
                </a:solidFill>
                <a:latin typeface="Comic Sans MS" pitchFamily="66" charset="0"/>
              </a:rPr>
              <a:t>30, </a:t>
            </a:r>
            <a:r>
              <a:rPr lang="en-US" b="1" dirty="0" smtClean="0">
                <a:solidFill>
                  <a:srgbClr val="FF0000"/>
                </a:solidFill>
                <a:latin typeface="Comic Sans MS" pitchFamily="66" charset="0"/>
              </a:rPr>
              <a:t>2013</a:t>
            </a:r>
            <a:endParaRPr lang="en-US" b="1" dirty="0">
              <a:solidFill>
                <a:srgbClr val="FF0000"/>
              </a:solidFill>
              <a:latin typeface="Comic Sans MS" pitchFamily="66" charset="0"/>
            </a:endParaRPr>
          </a:p>
        </p:txBody>
      </p:sp>
      <p:sp>
        <p:nvSpPr>
          <p:cNvPr id="3" name="Content Placeholder 2"/>
          <p:cNvSpPr>
            <a:spLocks noGrp="1"/>
          </p:cNvSpPr>
          <p:nvPr>
            <p:ph idx="1"/>
          </p:nvPr>
        </p:nvSpPr>
        <p:spPr/>
        <p:txBody>
          <a:bodyPr>
            <a:normAutofit/>
          </a:bodyPr>
          <a:lstStyle/>
          <a:p>
            <a:pPr marL="0" indent="0" algn="ctr">
              <a:buNone/>
            </a:pPr>
            <a:r>
              <a:rPr lang="en-US" sz="4800" dirty="0" smtClean="0">
                <a:latin typeface="Comic Sans MS" pitchFamily="66" charset="0"/>
              </a:rPr>
              <a:t>Malik bought 2.5 pounds of hamburger meat. The hamburger meat cost $3.18 per pound. How much did Malik pay for the hamburger meat? </a:t>
            </a:r>
            <a:endParaRPr lang="en-US" sz="4800" dirty="0">
              <a:latin typeface="Comic Sans MS" pitchFamily="66" charset="0"/>
            </a:endParaRPr>
          </a:p>
        </p:txBody>
      </p:sp>
    </p:spTree>
    <p:extLst>
      <p:ext uri="{BB962C8B-B14F-4D97-AF65-F5344CB8AC3E}">
        <p14:creationId xmlns:p14="http://schemas.microsoft.com/office/powerpoint/2010/main" val="1175340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C000"/>
                </a:solidFill>
              </a:rPr>
              <a:t>Answer for Monday, September </a:t>
            </a:r>
            <a:r>
              <a:rPr lang="en-US" b="1" dirty="0" smtClean="0">
                <a:solidFill>
                  <a:srgbClr val="FFC000"/>
                </a:solidFill>
              </a:rPr>
              <a:t>30</a:t>
            </a:r>
            <a:endParaRPr lang="en-US" b="1" dirty="0">
              <a:solidFill>
                <a:srgbClr val="FFC000"/>
              </a:solidFill>
            </a:endParaRPr>
          </a:p>
        </p:txBody>
      </p:sp>
      <p:sp>
        <p:nvSpPr>
          <p:cNvPr id="3" name="Content Placeholder 2"/>
          <p:cNvSpPr>
            <a:spLocks noGrp="1"/>
          </p:cNvSpPr>
          <p:nvPr>
            <p:ph idx="1"/>
          </p:nvPr>
        </p:nvSpPr>
        <p:spPr>
          <a:xfrm>
            <a:off x="457200" y="2362200"/>
            <a:ext cx="8229600" cy="3763963"/>
          </a:xfrm>
        </p:spPr>
        <p:txBody>
          <a:bodyPr>
            <a:normAutofit/>
          </a:bodyPr>
          <a:lstStyle/>
          <a:p>
            <a:pPr marL="0" indent="0" algn="ctr">
              <a:buNone/>
            </a:pPr>
            <a:r>
              <a:rPr lang="en-US" sz="15000" dirty="0" smtClean="0">
                <a:latin typeface="Comic Sans MS" pitchFamily="66" charset="0"/>
              </a:rPr>
              <a:t>$7.95</a:t>
            </a:r>
            <a:endParaRPr lang="en-US" sz="15000" dirty="0">
              <a:latin typeface="Comic Sans MS" pitchFamily="66" charset="0"/>
            </a:endParaRPr>
          </a:p>
        </p:txBody>
      </p:sp>
    </p:spTree>
    <p:extLst>
      <p:ext uri="{BB962C8B-B14F-4D97-AF65-F5344CB8AC3E}">
        <p14:creationId xmlns:p14="http://schemas.microsoft.com/office/powerpoint/2010/main" val="3891310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latin typeface="Comic Sans MS" pitchFamily="66" charset="0"/>
              </a:rPr>
              <a:t>Tuesday, </a:t>
            </a:r>
            <a:r>
              <a:rPr lang="en-US" b="1" dirty="0" smtClean="0">
                <a:solidFill>
                  <a:srgbClr val="FF0000"/>
                </a:solidFill>
                <a:latin typeface="Comic Sans MS" pitchFamily="66" charset="0"/>
              </a:rPr>
              <a:t>October 1, </a:t>
            </a:r>
            <a:r>
              <a:rPr lang="en-US" b="1" dirty="0" smtClean="0">
                <a:solidFill>
                  <a:srgbClr val="FF0000"/>
                </a:solidFill>
                <a:latin typeface="Comic Sans MS" pitchFamily="66" charset="0"/>
              </a:rPr>
              <a:t>2013</a:t>
            </a:r>
            <a:endParaRPr lang="en-US" b="1" dirty="0">
              <a:solidFill>
                <a:srgbClr val="FF0000"/>
              </a:solidFill>
              <a:latin typeface="Comic Sans MS" pitchFamily="66" charset="0"/>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US" sz="4800" dirty="0" smtClean="0">
                <a:latin typeface="Comic Sans MS" pitchFamily="66" charset="0"/>
              </a:rPr>
              <a:t>Lauren is helping her parents put a row of bricks in front of their garden. The length of the garden is 105 inches. If each brick is 7.5 inches long, how many bricks will be used for the row?</a:t>
            </a:r>
            <a:endParaRPr lang="en-US" sz="4800" dirty="0">
              <a:latin typeface="Comic Sans MS" pitchFamily="66" charset="0"/>
            </a:endParaRPr>
          </a:p>
        </p:txBody>
      </p:sp>
    </p:spTree>
    <p:extLst>
      <p:ext uri="{BB962C8B-B14F-4D97-AF65-F5344CB8AC3E}">
        <p14:creationId xmlns:p14="http://schemas.microsoft.com/office/powerpoint/2010/main" val="2730981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C000"/>
                </a:solidFill>
              </a:rPr>
              <a:t>Answer for Tuesday, </a:t>
            </a:r>
            <a:r>
              <a:rPr lang="en-US" b="1" dirty="0" smtClean="0">
                <a:solidFill>
                  <a:srgbClr val="FFC000"/>
                </a:solidFill>
              </a:rPr>
              <a:t>October 1, 2013</a:t>
            </a:r>
            <a:endParaRPr lang="en-US" b="1" dirty="0">
              <a:solidFill>
                <a:srgbClr val="FFC000"/>
              </a:solidFill>
            </a:endParaRPr>
          </a:p>
        </p:txBody>
      </p:sp>
      <p:sp>
        <p:nvSpPr>
          <p:cNvPr id="3" name="Content Placeholder 2"/>
          <p:cNvSpPr>
            <a:spLocks noGrp="1"/>
          </p:cNvSpPr>
          <p:nvPr>
            <p:ph idx="1"/>
          </p:nvPr>
        </p:nvSpPr>
        <p:spPr>
          <a:xfrm>
            <a:off x="457200" y="2362200"/>
            <a:ext cx="8229600" cy="3763963"/>
          </a:xfrm>
        </p:spPr>
        <p:txBody>
          <a:bodyPr>
            <a:normAutofit/>
          </a:bodyPr>
          <a:lstStyle/>
          <a:p>
            <a:pPr marL="0" indent="0" algn="ctr">
              <a:buNone/>
            </a:pPr>
            <a:r>
              <a:rPr lang="en-US" sz="15000" dirty="0" smtClean="0">
                <a:latin typeface="Comic Sans MS" pitchFamily="66" charset="0"/>
              </a:rPr>
              <a:t>14</a:t>
            </a:r>
            <a:endParaRPr lang="en-US" sz="15000" dirty="0">
              <a:latin typeface="Comic Sans MS" pitchFamily="66" charset="0"/>
            </a:endParaRPr>
          </a:p>
        </p:txBody>
      </p:sp>
    </p:spTree>
    <p:extLst>
      <p:ext uri="{BB962C8B-B14F-4D97-AF65-F5344CB8AC3E}">
        <p14:creationId xmlns:p14="http://schemas.microsoft.com/office/powerpoint/2010/main" val="305581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Comic Sans MS" pitchFamily="66" charset="0"/>
              </a:rPr>
              <a:t>Wednesday, </a:t>
            </a:r>
            <a:r>
              <a:rPr lang="en-US" sz="3600" b="1" dirty="0" smtClean="0">
                <a:solidFill>
                  <a:srgbClr val="FF0000"/>
                </a:solidFill>
                <a:latin typeface="Comic Sans MS" pitchFamily="66" charset="0"/>
              </a:rPr>
              <a:t>October 2, </a:t>
            </a:r>
            <a:r>
              <a:rPr lang="en-US" sz="3600" b="1" dirty="0" smtClean="0">
                <a:solidFill>
                  <a:srgbClr val="FF0000"/>
                </a:solidFill>
                <a:latin typeface="Comic Sans MS" pitchFamily="66" charset="0"/>
              </a:rPr>
              <a:t>2013</a:t>
            </a:r>
            <a:endParaRPr lang="en-US" sz="3600" b="1" dirty="0">
              <a:solidFill>
                <a:srgbClr val="FF0000"/>
              </a:solidFill>
              <a:latin typeface="Comic Sans MS" pitchFamily="66" charset="0"/>
            </a:endParaRPr>
          </a:p>
        </p:txBody>
      </p:sp>
      <p:sp>
        <p:nvSpPr>
          <p:cNvPr id="3" name="Content Placeholder 2"/>
          <p:cNvSpPr>
            <a:spLocks noGrp="1"/>
          </p:cNvSpPr>
          <p:nvPr>
            <p:ph idx="1"/>
          </p:nvPr>
        </p:nvSpPr>
        <p:spPr/>
        <p:txBody>
          <a:bodyPr>
            <a:normAutofit/>
          </a:bodyPr>
          <a:lstStyle/>
          <a:p>
            <a:pPr marL="0" indent="0" algn="ctr">
              <a:buNone/>
            </a:pPr>
            <a:r>
              <a:rPr lang="en-US" sz="4400" dirty="0" smtClean="0">
                <a:latin typeface="Comic Sans MS" pitchFamily="66" charset="0"/>
              </a:rPr>
              <a:t>Strawberries are on sale for $2.30 per pound. Noah bought a bag of strawberries for $8.05. How many pounds of strawberries did Noah buy?</a:t>
            </a:r>
            <a:endParaRPr lang="en-US" sz="4400" dirty="0">
              <a:latin typeface="Comic Sans MS" pitchFamily="66" charset="0"/>
            </a:endParaRPr>
          </a:p>
        </p:txBody>
      </p:sp>
    </p:spTree>
    <p:extLst>
      <p:ext uri="{BB962C8B-B14F-4D97-AF65-F5344CB8AC3E}">
        <p14:creationId xmlns:p14="http://schemas.microsoft.com/office/powerpoint/2010/main" val="2730981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143000"/>
          </a:xfrm>
        </p:spPr>
        <p:txBody>
          <a:bodyPr>
            <a:normAutofit/>
          </a:bodyPr>
          <a:lstStyle/>
          <a:p>
            <a:r>
              <a:rPr lang="en-US" sz="3000" b="1" dirty="0" smtClean="0">
                <a:solidFill>
                  <a:srgbClr val="FFC000"/>
                </a:solidFill>
                <a:latin typeface="Comic Sans MS" pitchFamily="66" charset="0"/>
              </a:rPr>
              <a:t>Answer for Wednesday, </a:t>
            </a:r>
            <a:r>
              <a:rPr lang="en-US" sz="3000" b="1" dirty="0" smtClean="0">
                <a:solidFill>
                  <a:srgbClr val="FFC000"/>
                </a:solidFill>
                <a:latin typeface="Comic Sans MS" pitchFamily="66" charset="0"/>
              </a:rPr>
              <a:t>October 2, 2013</a:t>
            </a:r>
            <a:endParaRPr lang="en-US" sz="3000" b="1" dirty="0">
              <a:solidFill>
                <a:srgbClr val="FFC000"/>
              </a:solidFill>
              <a:latin typeface="Comic Sans MS" pitchFamily="66" charset="0"/>
            </a:endParaRPr>
          </a:p>
        </p:txBody>
      </p:sp>
      <p:sp>
        <p:nvSpPr>
          <p:cNvPr id="3" name="Content Placeholder 2"/>
          <p:cNvSpPr>
            <a:spLocks noGrp="1"/>
          </p:cNvSpPr>
          <p:nvPr>
            <p:ph idx="1"/>
          </p:nvPr>
        </p:nvSpPr>
        <p:spPr>
          <a:xfrm>
            <a:off x="457200" y="2362200"/>
            <a:ext cx="8229600" cy="3763963"/>
          </a:xfrm>
        </p:spPr>
        <p:txBody>
          <a:bodyPr>
            <a:normAutofit/>
          </a:bodyPr>
          <a:lstStyle/>
          <a:p>
            <a:pPr marL="0" indent="0" algn="ctr">
              <a:buNone/>
            </a:pPr>
            <a:r>
              <a:rPr lang="en-US" sz="15000" dirty="0" smtClean="0">
                <a:latin typeface="Comic Sans MS" pitchFamily="66" charset="0"/>
              </a:rPr>
              <a:t>3.5</a:t>
            </a:r>
            <a:endParaRPr lang="en-US" sz="15000" dirty="0">
              <a:latin typeface="Comic Sans MS" pitchFamily="66" charset="0"/>
            </a:endParaRPr>
          </a:p>
        </p:txBody>
      </p:sp>
    </p:spTree>
    <p:extLst>
      <p:ext uri="{BB962C8B-B14F-4D97-AF65-F5344CB8AC3E}">
        <p14:creationId xmlns:p14="http://schemas.microsoft.com/office/powerpoint/2010/main" val="39671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latin typeface="Comic Sans MS" pitchFamily="66" charset="0"/>
              </a:rPr>
              <a:t>Thursday, </a:t>
            </a:r>
            <a:r>
              <a:rPr lang="en-US" b="1" dirty="0" smtClean="0">
                <a:solidFill>
                  <a:srgbClr val="FF0000"/>
                </a:solidFill>
                <a:latin typeface="Comic Sans MS" pitchFamily="66" charset="0"/>
              </a:rPr>
              <a:t>October 3, 2013</a:t>
            </a:r>
            <a:endParaRPr lang="en-US" b="1" dirty="0">
              <a:solidFill>
                <a:srgbClr val="FF0000"/>
              </a:solidFill>
              <a:latin typeface="Comic Sans MS" pitchFamily="66" charset="0"/>
            </a:endParaRPr>
          </a:p>
        </p:txBody>
      </p:sp>
      <p:sp>
        <p:nvSpPr>
          <p:cNvPr id="3" name="Content Placeholder 2"/>
          <p:cNvSpPr>
            <a:spLocks noGrp="1"/>
          </p:cNvSpPr>
          <p:nvPr>
            <p:ph idx="1"/>
          </p:nvPr>
        </p:nvSpPr>
        <p:spPr/>
        <p:txBody>
          <a:bodyPr>
            <a:normAutofit/>
          </a:bodyPr>
          <a:lstStyle/>
          <a:p>
            <a:pPr marL="0" indent="0" algn="ctr">
              <a:buNone/>
            </a:pPr>
            <a:r>
              <a:rPr lang="en-US" sz="5400" dirty="0" smtClean="0">
                <a:latin typeface="Comic Sans MS" pitchFamily="66" charset="0"/>
              </a:rPr>
              <a:t>Alexis spent $12.72 on a 8 equal-priced notebooks. How much did each notebook cost?</a:t>
            </a:r>
            <a:endParaRPr lang="en-US" sz="5400" dirty="0">
              <a:latin typeface="Comic Sans MS" pitchFamily="66" charset="0"/>
            </a:endParaRPr>
          </a:p>
        </p:txBody>
      </p:sp>
    </p:spTree>
    <p:extLst>
      <p:ext uri="{BB962C8B-B14F-4D97-AF65-F5344CB8AC3E}">
        <p14:creationId xmlns:p14="http://schemas.microsoft.com/office/powerpoint/2010/main" val="2730981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C000"/>
                </a:solidFill>
              </a:rPr>
              <a:t>Answer for Thursday, </a:t>
            </a:r>
            <a:r>
              <a:rPr lang="en-US" b="1" dirty="0" smtClean="0">
                <a:solidFill>
                  <a:srgbClr val="FFC000"/>
                </a:solidFill>
              </a:rPr>
              <a:t>October 3, 2013</a:t>
            </a:r>
            <a:endParaRPr lang="en-US" b="1" dirty="0">
              <a:solidFill>
                <a:srgbClr val="FFC000"/>
              </a:solidFill>
            </a:endParaRPr>
          </a:p>
        </p:txBody>
      </p:sp>
      <p:sp>
        <p:nvSpPr>
          <p:cNvPr id="3" name="Content Placeholder 2"/>
          <p:cNvSpPr>
            <a:spLocks noGrp="1"/>
          </p:cNvSpPr>
          <p:nvPr>
            <p:ph idx="1"/>
          </p:nvPr>
        </p:nvSpPr>
        <p:spPr>
          <a:xfrm>
            <a:off x="457200" y="2362200"/>
            <a:ext cx="8229600" cy="3763963"/>
          </a:xfrm>
        </p:spPr>
        <p:txBody>
          <a:bodyPr>
            <a:normAutofit/>
          </a:bodyPr>
          <a:lstStyle/>
          <a:p>
            <a:pPr marL="0" indent="0" algn="ctr">
              <a:buNone/>
            </a:pPr>
            <a:r>
              <a:rPr lang="en-US" sz="15000" dirty="0" smtClean="0">
                <a:latin typeface="Comic Sans MS" pitchFamily="66" charset="0"/>
              </a:rPr>
              <a:t>$1.59</a:t>
            </a:r>
            <a:endParaRPr lang="en-US" sz="15000" dirty="0">
              <a:latin typeface="Comic Sans MS" pitchFamily="66" charset="0"/>
            </a:endParaRPr>
          </a:p>
        </p:txBody>
      </p:sp>
    </p:spTree>
    <p:extLst>
      <p:ext uri="{BB962C8B-B14F-4D97-AF65-F5344CB8AC3E}">
        <p14:creationId xmlns:p14="http://schemas.microsoft.com/office/powerpoint/2010/main" val="2882374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TotalTime>
  <Words>221</Words>
  <Application>Microsoft Office PowerPoint</Application>
  <PresentationFormat>On-screen Show (4:3)</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Bell Ringer             Week of September 30 - October, 2013    Created by: Shavonne Burrows, EdS</vt:lpstr>
      <vt:lpstr>Monday, September 30, 2013</vt:lpstr>
      <vt:lpstr>Answer for Monday, September 30</vt:lpstr>
      <vt:lpstr>Tuesday, October 1, 2013</vt:lpstr>
      <vt:lpstr>Answer for Tuesday, October 1, 2013</vt:lpstr>
      <vt:lpstr>Wednesday, October 2, 2013</vt:lpstr>
      <vt:lpstr>Answer for Wednesday, October 2, 2013</vt:lpstr>
      <vt:lpstr>Thursday, October 3, 2013</vt:lpstr>
      <vt:lpstr>Answer for Thursday, October 3, 2013</vt:lpstr>
      <vt:lpstr>Friday, October 4, 2013</vt:lpstr>
      <vt:lpstr>Answer for Friday, October 4, 2013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Ringer                    Week of September 23-27, 2013    Created by: Shavonne Burrows, EdS</dc:title>
  <dc:creator>Shavonne</dc:creator>
  <cp:lastModifiedBy>Shavonne</cp:lastModifiedBy>
  <cp:revision>15</cp:revision>
  <dcterms:created xsi:type="dcterms:W3CDTF">2013-09-21T20:52:14Z</dcterms:created>
  <dcterms:modified xsi:type="dcterms:W3CDTF">2013-09-27T00:35:07Z</dcterms:modified>
</cp:coreProperties>
</file>